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belange" initials="P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3" autoAdjust="0"/>
    <p:restoredTop sz="94614" autoAdjust="0"/>
  </p:normalViewPr>
  <p:slideViewPr>
    <p:cSldViewPr>
      <p:cViewPr varScale="1">
        <p:scale>
          <a:sx n="83" d="100"/>
          <a:sy n="83" d="100"/>
        </p:scale>
        <p:origin x="-368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31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54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61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0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27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34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340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98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289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90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678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63E39-E855-4C4D-B4A8-5F66D22AA12E}" type="datetimeFigureOut">
              <a:rPr lang="en-CA" smtClean="0"/>
              <a:t>2014-12-10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6F98-8180-4CD8-9E7D-BB859C74F1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7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8640" y="1187624"/>
            <a:ext cx="6480720" cy="2880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 smtClean="0"/>
              <a:t>WHAT YOU WILL NEED</a:t>
            </a:r>
            <a:endParaRPr lang="en-CA" sz="1200" b="1" dirty="0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197049" y="1475656"/>
            <a:ext cx="6480720" cy="72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buFont typeface="+mj-lt"/>
              <a:buAutoNum type="arabicPeriod"/>
            </a:pPr>
            <a:r>
              <a:rPr lang="en-CA" sz="105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Chronology of Events</a:t>
            </a:r>
          </a:p>
          <a:p>
            <a:pPr marL="628650" lvl="1" indent="-171450" algn="l">
              <a:buFont typeface="Wingdings" panose="05000000000000000000" pitchFamily="2" charset="2"/>
              <a:buChar char="§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Although events to be included in the timeline are specific to each investigation, </a:t>
            </a: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consider including:</a:t>
            </a:r>
            <a:endParaRPr lang="en-CA" sz="10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Date when an event is first identified or when the lead agency is notified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Date the outbreak is declared (start date) and date when it is declared over (end date)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Dates of OICC activation and deactivation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Date the investigation is expanded (e.g. a new province is added)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Date that an epidemiological assessment is prepared for a health risk assessment 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Dates of important findings (e.g. </a:t>
            </a:r>
            <a:r>
              <a:rPr lang="en-CA" sz="10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traceback</a:t>
            </a: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findings, laboratory positive food sample, epidemiologic study)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Dates of public health action: </a:t>
            </a:r>
            <a:r>
              <a:rPr lang="en-CA" sz="1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communications</a:t>
            </a:r>
            <a:r>
              <a:rPr lang="en-CA" sz="1000" dirty="0">
                <a:solidFill>
                  <a:schemeClr val="tx1"/>
                </a:solidFill>
                <a:cs typeface="Times New Roman" panose="02020603050405020304" pitchFamily="18" charset="0"/>
              </a:rPr>
              <a:t>: to public health professionals (e.g. public health alert) or the public (e.g. public health notice</a:t>
            </a:r>
            <a:r>
              <a:rPr lang="en-CA" sz="1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); </a:t>
            </a: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recall of products.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5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Two Epidemic Curves</a:t>
            </a:r>
          </a:p>
          <a:p>
            <a:pPr marL="628650" lvl="1" indent="-171450" algn="l">
              <a:buFont typeface="Wingdings" panose="05000000000000000000" pitchFamily="2" charset="2"/>
              <a:buChar char="§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Using the line list for the investigation, create two epidemic curves in Excel with identical axes.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Number of Confirmed Cases by Date of Onset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Number of Confirmed Cases by </a:t>
            </a: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Date </a:t>
            </a:r>
            <a:r>
              <a:rPr lang="en-CA" sz="1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R</a:t>
            </a: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eported to Public Health 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endParaRPr lang="en-CA" sz="9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endParaRPr lang="en-CA" sz="9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lvl="2" algn="l"/>
            <a:endParaRPr lang="en-CA" sz="10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CA" sz="105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The event details should be condensed and written in present tense.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CA" sz="105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The events need to be categorized into one of the following categories: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Outbreak Identification &amp; Source Implication</a:t>
            </a:r>
          </a:p>
          <a:p>
            <a:pPr marL="1085850" lvl="2" indent="-171450" algn="l">
              <a:buFont typeface="Courier New" panose="02070309020205020404" pitchFamily="49" charset="0"/>
              <a:buChar char="o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Traceback and Regulatory Activities, and Results of Product Testing</a:t>
            </a:r>
          </a:p>
          <a:p>
            <a:pPr lvl="2" algn="l"/>
            <a:endParaRPr lang="en-CA" sz="900" b="1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lvl="2" algn="l"/>
            <a:endParaRPr lang="en-CA" sz="900" b="1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lvl="2" algn="l"/>
            <a:endParaRPr lang="en-CA" sz="900" b="1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lvl="2" algn="l"/>
            <a:endParaRPr lang="en-CA" sz="900" b="1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l"/>
            <a:r>
              <a:rPr lang="en-CA" sz="105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Using the template in this guide (Page 2), you can create a visual “Timeline of Events”.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5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 the “Design” menu, choose the orientation of the timeline (i.e. portrait or landscape) 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5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Copy over two epidemic curves (paste as “Picture format”) into the template – keep them the same size.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5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Using the box &amp; lines provided in the template; create as many copies as needed.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5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Place the chronology content in the appropriate event box :</a:t>
            </a:r>
          </a:p>
          <a:p>
            <a:pPr marL="685800" lvl="1" indent="-228600" algn="l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 the Blue boxes, place the </a:t>
            </a:r>
            <a:r>
              <a:rPr lang="en-CA" sz="10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Outbreak Identification &amp; Source Implication </a:t>
            </a: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content</a:t>
            </a:r>
          </a:p>
          <a:p>
            <a:pPr marL="685800" lvl="1" indent="-228600" algn="l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 the Green Boxes, place the </a:t>
            </a:r>
            <a:r>
              <a:rPr lang="en-CA" sz="10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Traceback and Regulatory Activities</a:t>
            </a: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(and results of product testing)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5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Using the connectors/lines, match the date in the event box to the date on the epidemic curves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5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Format/move/add/delete event boxes and lines as needed</a:t>
            </a:r>
          </a:p>
          <a:p>
            <a:pPr marL="685800" lvl="1" indent="-228600" algn="l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Ensure all Fonts are the same and arrange/format the visual timeline to your preference</a:t>
            </a:r>
          </a:p>
          <a:p>
            <a:pPr marL="685800" lvl="1" indent="-228600" algn="l">
              <a:buFont typeface="Arial" panose="020B0604020202020204" pitchFamily="34" charset="0"/>
              <a:buChar char="•"/>
            </a:pPr>
            <a:r>
              <a:rPr lang="en-CA" sz="10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Tip: When the connector/line is selected, a yellow icon appears that can be used to readjust the orientation</a:t>
            </a:r>
          </a:p>
          <a:p>
            <a:pPr marL="685800" lvl="1" indent="-228600" algn="l">
              <a:buFont typeface="Arial" panose="020B0604020202020204" pitchFamily="34" charset="0"/>
              <a:buChar char="•"/>
            </a:pPr>
            <a:r>
              <a:rPr lang="en-CA" sz="10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Tip: Group and ungroup the line and box objects as needed (right-click the objects &gt;&gt; select “group”)</a:t>
            </a:r>
          </a:p>
          <a:p>
            <a:pPr marL="809625" lvl="2" indent="-228600" algn="l">
              <a:buFont typeface="+mj-lt"/>
              <a:buAutoNum type="arabicPeriod"/>
            </a:pPr>
            <a:endParaRPr lang="en-CA" sz="9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7048" y="68016"/>
            <a:ext cx="6454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>
                <a:latin typeface="Arial Narrow" panose="020B0606020202030204" pitchFamily="34" charset="0"/>
              </a:rPr>
              <a:t>Visual </a:t>
            </a:r>
            <a:r>
              <a:rPr lang="fr-CA" sz="1400" dirty="0" err="1" smtClean="0">
                <a:latin typeface="Arial Narrow" panose="020B0606020202030204" pitchFamily="34" charset="0"/>
              </a:rPr>
              <a:t>Timeline</a:t>
            </a:r>
            <a:r>
              <a:rPr lang="fr-CA" sz="1400" dirty="0" smtClean="0">
                <a:latin typeface="Arial Narrow" panose="020B0606020202030204" pitchFamily="34" charset="0"/>
              </a:rPr>
              <a:t> </a:t>
            </a:r>
            <a:r>
              <a:rPr lang="fr-CA" sz="1400" dirty="0" smtClean="0">
                <a:latin typeface="Arial Narrow" panose="020B0606020202030204" pitchFamily="34" charset="0"/>
              </a:rPr>
              <a:t>of </a:t>
            </a:r>
            <a:r>
              <a:rPr lang="fr-CA" sz="1400" dirty="0" err="1" smtClean="0">
                <a:latin typeface="Arial Narrow" panose="020B0606020202030204" pitchFamily="34" charset="0"/>
              </a:rPr>
              <a:t>Events</a:t>
            </a:r>
            <a:endParaRPr lang="en-CA" sz="1400" dirty="0" smtClean="0">
              <a:latin typeface="Arial Narrow" panose="020B0606020202030204" pitchFamily="34" charset="0"/>
            </a:endParaRPr>
          </a:p>
          <a:p>
            <a:pPr algn="ctr"/>
            <a:r>
              <a:rPr lang="en-CA" sz="1400" b="1" dirty="0" smtClean="0">
                <a:latin typeface="Arial Narrow" panose="020B0606020202030204" pitchFamily="34" charset="0"/>
              </a:rPr>
              <a:t>USER GUIDE &amp; TEMPLATE</a:t>
            </a:r>
            <a:br>
              <a:rPr lang="en-CA" sz="1400" b="1" dirty="0" smtClean="0">
                <a:latin typeface="Arial Narrow" panose="020B0606020202030204" pitchFamily="34" charset="0"/>
              </a:rPr>
            </a:br>
            <a:endParaRPr lang="en-CA" sz="1400" dirty="0" smtClean="0">
              <a:latin typeface="Arial Narrow" panose="020B0606020202030204" pitchFamily="34" charset="0"/>
            </a:endParaRPr>
          </a:p>
          <a:p>
            <a:pPr algn="ctr"/>
            <a:r>
              <a:rPr lang="en-CA" sz="1200" i="1" dirty="0" smtClean="0">
                <a:latin typeface="Arial Narrow" panose="020B0606020202030204" pitchFamily="34" charset="0"/>
              </a:rPr>
              <a:t>A Visual Chronology illustrates high-level activities that occurred during an investigation using an epidemic curve.</a:t>
            </a:r>
            <a:endParaRPr lang="en-CA" sz="1200" i="1" dirty="0">
              <a:latin typeface="Arial Narrow" panose="020B0606020202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7049" y="4393694"/>
            <a:ext cx="6480720" cy="2880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 smtClean="0"/>
              <a:t>FORMATTING</a:t>
            </a:r>
            <a:endParaRPr lang="en-CA" sz="1200" b="1" dirty="0"/>
          </a:p>
        </p:txBody>
      </p:sp>
      <p:sp>
        <p:nvSpPr>
          <p:cNvPr id="25" name="Rectangle 24"/>
          <p:cNvSpPr/>
          <p:nvPr/>
        </p:nvSpPr>
        <p:spPr>
          <a:xfrm>
            <a:off x="171054" y="5796136"/>
            <a:ext cx="6480720" cy="2880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 smtClean="0"/>
              <a:t>PUTTING IT ALL TOGETHER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val="42252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8490" y="68015"/>
            <a:ext cx="5445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400" dirty="0" smtClean="0">
                <a:latin typeface="Arial Narrow" panose="020B0606020202030204" pitchFamily="34" charset="0"/>
              </a:rPr>
              <a:t>PHAC-CFEZID </a:t>
            </a:r>
            <a:r>
              <a:rPr lang="fr-CA" sz="1400" dirty="0" err="1" smtClean="0">
                <a:latin typeface="Arial Narrow" panose="020B0606020202030204" pitchFamily="34" charset="0"/>
              </a:rPr>
              <a:t>Timeline</a:t>
            </a:r>
            <a:r>
              <a:rPr lang="fr-CA" sz="1400" dirty="0" smtClean="0">
                <a:latin typeface="Arial Narrow" panose="020B0606020202030204" pitchFamily="34" charset="0"/>
              </a:rPr>
              <a:t> of </a:t>
            </a:r>
            <a:r>
              <a:rPr lang="fr-CA" sz="1400" dirty="0" err="1" smtClean="0">
                <a:latin typeface="Arial Narrow" panose="020B0606020202030204" pitchFamily="34" charset="0"/>
              </a:rPr>
              <a:t>Events</a:t>
            </a:r>
            <a:endParaRPr lang="en-CA" sz="1400" dirty="0" smtClean="0">
              <a:latin typeface="Arial Narrow" panose="020B0606020202030204" pitchFamily="34" charset="0"/>
            </a:endParaRPr>
          </a:p>
          <a:p>
            <a:pPr algn="ctr"/>
            <a:r>
              <a:rPr lang="en-CA" sz="1400" b="1" dirty="0" smtClean="0">
                <a:latin typeface="Arial Narrow" panose="020B0606020202030204" pitchFamily="34" charset="0"/>
              </a:rPr>
              <a:t>[20## - ###] Multi-provincial </a:t>
            </a:r>
            <a:r>
              <a:rPr lang="en-CA" sz="1400" b="1" dirty="0">
                <a:latin typeface="Arial Narrow" panose="020B0606020202030204" pitchFamily="34" charset="0"/>
              </a:rPr>
              <a:t>outbreak investigation of </a:t>
            </a:r>
            <a:r>
              <a:rPr lang="en-CA" sz="1400" b="1" i="1" dirty="0" smtClean="0">
                <a:latin typeface="Arial Narrow" panose="020B0606020202030204" pitchFamily="34" charset="0"/>
              </a:rPr>
              <a:t>Pathogen X </a:t>
            </a:r>
            <a:r>
              <a:rPr lang="en-CA" sz="1400" b="1" dirty="0" smtClean="0">
                <a:latin typeface="Arial Narrow" panose="020B0606020202030204" pitchFamily="34" charset="0"/>
              </a:rPr>
              <a:t>in Area Y</a:t>
            </a:r>
            <a:endParaRPr lang="en-CA" sz="1400" b="1" dirty="0">
              <a:latin typeface="Arial Narrow" panose="020B0606020202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941" y="717490"/>
            <a:ext cx="936000" cy="4430575"/>
            <a:chOff x="62941" y="717489"/>
            <a:chExt cx="936000" cy="4430575"/>
          </a:xfrm>
        </p:grpSpPr>
        <p:sp>
          <p:nvSpPr>
            <p:cNvPr id="10" name="Rectangle 9"/>
            <p:cNvSpPr/>
            <p:nvPr/>
          </p:nvSpPr>
          <p:spPr>
            <a:xfrm>
              <a:off x="62944" y="755576"/>
              <a:ext cx="45719" cy="43924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941" y="717489"/>
              <a:ext cx="936000" cy="367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CA" sz="800" b="1" dirty="0">
                  <a:latin typeface="Arial Narrow" panose="020B0606020202030204" pitchFamily="34" charset="0"/>
                </a:rPr>
                <a:t>Outbreak Identification </a:t>
              </a:r>
              <a:r>
                <a:rPr lang="en-CA" sz="800" b="1" dirty="0" smtClean="0">
                  <a:latin typeface="Arial Narrow" panose="020B0606020202030204" pitchFamily="34" charset="0"/>
                </a:rPr>
                <a:t>&amp; Source Implication</a:t>
              </a:r>
              <a:endParaRPr lang="en-CA" sz="8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941" y="5148065"/>
            <a:ext cx="936104" cy="3771657"/>
            <a:chOff x="62941" y="5148064"/>
            <a:chExt cx="936104" cy="3771657"/>
          </a:xfrm>
        </p:grpSpPr>
        <p:sp>
          <p:nvSpPr>
            <p:cNvPr id="9" name="TextBox 8"/>
            <p:cNvSpPr txBox="1"/>
            <p:nvPr/>
          </p:nvSpPr>
          <p:spPr>
            <a:xfrm>
              <a:off x="62941" y="8483857"/>
              <a:ext cx="936104" cy="435864"/>
            </a:xfrm>
            <a:prstGeom prst="roundRect">
              <a:avLst/>
            </a:prstGeom>
            <a:solidFill>
              <a:srgbClr val="189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CA" sz="800" b="1" dirty="0" smtClean="0">
                  <a:latin typeface="Arial Narrow" panose="020B0606020202030204" pitchFamily="34" charset="0"/>
                </a:rPr>
                <a:t>Traceback and Regulatory Activities, and Results of Product Testing</a:t>
              </a:r>
              <a:endParaRPr lang="en-CA" sz="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944" y="5148064"/>
              <a:ext cx="45719" cy="3672408"/>
            </a:xfrm>
            <a:prstGeom prst="rect">
              <a:avLst/>
            </a:prstGeom>
            <a:solidFill>
              <a:srgbClr val="189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42595" y="1271042"/>
            <a:ext cx="950117" cy="1338045"/>
            <a:chOff x="842594" y="1271041"/>
            <a:chExt cx="950117" cy="1338045"/>
          </a:xfrm>
        </p:grpSpPr>
        <p:sp>
          <p:nvSpPr>
            <p:cNvPr id="18" name="TextBox 17"/>
            <p:cNvSpPr txBox="1"/>
            <p:nvPr/>
          </p:nvSpPr>
          <p:spPr>
            <a:xfrm>
              <a:off x="842594" y="1271041"/>
              <a:ext cx="896179" cy="1488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endParaRPr lang="en-CA" sz="550" dirty="0">
                <a:effectLst/>
                <a:latin typeface="Arial Narrow" panose="020B0606020202030204" pitchFamily="34" charset="0"/>
              </a:endParaRPr>
            </a:p>
          </p:txBody>
        </p:sp>
        <p:cxnSp>
          <p:nvCxnSpPr>
            <p:cNvPr id="19" name="Elbow Connector 18"/>
            <p:cNvCxnSpPr/>
            <p:nvPr/>
          </p:nvCxnSpPr>
          <p:spPr>
            <a:xfrm rot="16200000" flipH="1">
              <a:off x="892643" y="1709019"/>
              <a:ext cx="1188135" cy="612000"/>
            </a:xfrm>
            <a:prstGeom prst="bentConnector3">
              <a:avLst>
                <a:gd name="adj1" fmla="val 50000"/>
              </a:avLst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078675" y="6734968"/>
            <a:ext cx="837137" cy="1443943"/>
            <a:chOff x="2078674" y="6734967"/>
            <a:chExt cx="837137" cy="1443944"/>
          </a:xfrm>
        </p:grpSpPr>
        <p:sp>
          <p:nvSpPr>
            <p:cNvPr id="13" name="TextBox 12"/>
            <p:cNvSpPr txBox="1"/>
            <p:nvPr/>
          </p:nvSpPr>
          <p:spPr>
            <a:xfrm>
              <a:off x="2078674" y="8030033"/>
              <a:ext cx="837137" cy="148878"/>
            </a:xfrm>
            <a:prstGeom prst="rect">
              <a:avLst/>
            </a:prstGeom>
            <a:solidFill>
              <a:srgbClr val="A1DBAC"/>
            </a:solidFill>
            <a:ln w="9525">
              <a:solidFill>
                <a:srgbClr val="008000"/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endParaRPr lang="en-CA" sz="550" dirty="0">
                <a:latin typeface="Arial Narrow" panose="020B0606020202030204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2858630" y="6734967"/>
              <a:ext cx="0" cy="1295065"/>
            </a:xfrm>
            <a:prstGeom prst="line">
              <a:avLst/>
            </a:prstGeom>
            <a:ln w="9525">
              <a:solidFill>
                <a:srgbClr val="008000"/>
              </a:solidFill>
              <a:tailEnd type="oval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726199" y="6735021"/>
            <a:ext cx="2193769" cy="628878"/>
            <a:chOff x="3726198" y="6735018"/>
            <a:chExt cx="2193769" cy="628877"/>
          </a:xfrm>
        </p:grpSpPr>
        <p:sp>
          <p:nvSpPr>
            <p:cNvPr id="16" name="TextBox 15"/>
            <p:cNvSpPr txBox="1"/>
            <p:nvPr/>
          </p:nvSpPr>
          <p:spPr>
            <a:xfrm>
              <a:off x="5162495" y="7215017"/>
              <a:ext cx="757472" cy="148878"/>
            </a:xfrm>
            <a:prstGeom prst="rect">
              <a:avLst/>
            </a:prstGeom>
            <a:solidFill>
              <a:srgbClr val="A1DBAC"/>
            </a:solidFill>
            <a:ln w="9525">
              <a:solidFill>
                <a:srgbClr val="008000"/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endParaRPr lang="en-CA" sz="550" dirty="0">
                <a:latin typeface="Arial Narrow" panose="020B0606020202030204" pitchFamily="34" charset="0"/>
              </a:endParaRPr>
            </a:p>
          </p:txBody>
        </p:sp>
        <p:cxnSp>
          <p:nvCxnSpPr>
            <p:cNvPr id="17" name="Elbow Connector 16"/>
            <p:cNvCxnSpPr/>
            <p:nvPr/>
          </p:nvCxnSpPr>
          <p:spPr>
            <a:xfrm rot="16200000" flipH="1">
              <a:off x="4228698" y="6232518"/>
              <a:ext cx="480000" cy="1485000"/>
            </a:xfrm>
            <a:prstGeom prst="bentConnector3">
              <a:avLst>
                <a:gd name="adj1" fmla="val 37754"/>
              </a:avLst>
            </a:prstGeom>
            <a:ln w="9525">
              <a:solidFill>
                <a:srgbClr val="008000"/>
              </a:solidFill>
              <a:headEnd type="oval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 rot="20404352">
            <a:off x="859817" y="3875807"/>
            <a:ext cx="5616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b="1" dirty="0" smtClean="0">
                <a:solidFill>
                  <a:schemeClr val="bg1">
                    <a:lumMod val="75000"/>
                  </a:schemeClr>
                </a:solidFill>
              </a:rPr>
              <a:t>TEMPLATE</a:t>
            </a:r>
            <a:endParaRPr lang="en-CA" sz="66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04040" y="3399222"/>
            <a:ext cx="6604890" cy="1251552"/>
            <a:chOff x="136305" y="2804185"/>
            <a:chExt cx="6604890" cy="125155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305" y="2804185"/>
              <a:ext cx="6604890" cy="1251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379263" y="2872382"/>
              <a:ext cx="6300000" cy="792000"/>
              <a:chOff x="379263" y="2872382"/>
              <a:chExt cx="6300000" cy="792000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379263" y="2872383"/>
                <a:ext cx="630000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671054" y="2872382"/>
                <a:ext cx="0" cy="792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112751" y="4650774"/>
            <a:ext cx="6604890" cy="1248404"/>
            <a:chOff x="112751" y="5148066"/>
            <a:chExt cx="6604890" cy="124840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1" y="5148066"/>
              <a:ext cx="6604890" cy="1248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7" name="Group 36"/>
            <p:cNvGrpSpPr/>
            <p:nvPr/>
          </p:nvGrpSpPr>
          <p:grpSpPr>
            <a:xfrm>
              <a:off x="355179" y="5220072"/>
              <a:ext cx="6300000" cy="792000"/>
              <a:chOff x="379263" y="2872382"/>
              <a:chExt cx="6300000" cy="7920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379263" y="2872383"/>
                <a:ext cx="630000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671054" y="2872382"/>
                <a:ext cx="0" cy="792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TextBox 7"/>
          <p:cNvSpPr txBox="1"/>
          <p:nvPr/>
        </p:nvSpPr>
        <p:spPr>
          <a:xfrm>
            <a:off x="104517" y="68015"/>
            <a:ext cx="66137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400" dirty="0" smtClean="0">
                <a:latin typeface="Arial Narrow" panose="020B0606020202030204" pitchFamily="34" charset="0"/>
              </a:rPr>
              <a:t>PHAC-CFEZID </a:t>
            </a:r>
            <a:r>
              <a:rPr lang="fr-CA" sz="1400" dirty="0" err="1" smtClean="0">
                <a:latin typeface="Arial Narrow" panose="020B0606020202030204" pitchFamily="34" charset="0"/>
              </a:rPr>
              <a:t>Timeline</a:t>
            </a:r>
            <a:r>
              <a:rPr lang="fr-CA" sz="1400" dirty="0" smtClean="0">
                <a:latin typeface="Arial Narrow" panose="020B0606020202030204" pitchFamily="34" charset="0"/>
              </a:rPr>
              <a:t> of </a:t>
            </a:r>
            <a:r>
              <a:rPr lang="fr-CA" sz="1400" dirty="0" err="1" smtClean="0">
                <a:latin typeface="Arial Narrow" panose="020B0606020202030204" pitchFamily="34" charset="0"/>
              </a:rPr>
              <a:t>Events</a:t>
            </a:r>
            <a:endParaRPr lang="fr-CA" sz="1400" dirty="0" smtClean="0">
              <a:latin typeface="Arial Narrow" panose="020B0606020202030204" pitchFamily="34" charset="0"/>
            </a:endParaRPr>
          </a:p>
          <a:p>
            <a:pPr algn="ctr"/>
            <a:r>
              <a:rPr lang="fr-CA" sz="1400" b="1" dirty="0" smtClean="0">
                <a:latin typeface="Arial Narrow" panose="020B0606020202030204" pitchFamily="34" charset="0"/>
              </a:rPr>
              <a:t>EXAMPLE</a:t>
            </a:r>
            <a:endParaRPr lang="en-CA" sz="14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CA" sz="1400" b="1" dirty="0" smtClean="0">
                <a:latin typeface="Arial Narrow" panose="020B0606020202030204" pitchFamily="34" charset="0"/>
              </a:rPr>
              <a:t>[2014 -175] Multi-provincial </a:t>
            </a:r>
            <a:r>
              <a:rPr lang="en-CA" sz="1400" b="1" dirty="0">
                <a:latin typeface="Arial Narrow" panose="020B0606020202030204" pitchFamily="34" charset="0"/>
              </a:rPr>
              <a:t>outbreak investigation </a:t>
            </a:r>
            <a:r>
              <a:rPr lang="en-CA" sz="1400" b="1" dirty="0" smtClean="0">
                <a:latin typeface="Arial Narrow" panose="020B0606020202030204" pitchFamily="34" charset="0"/>
              </a:rPr>
              <a:t>of </a:t>
            </a:r>
            <a:r>
              <a:rPr lang="en-CA" sz="1400" b="1" i="1" dirty="0" smtClean="0">
                <a:latin typeface="Arial Narrow" panose="020B0606020202030204" pitchFamily="34" charset="0"/>
              </a:rPr>
              <a:t>E. coli O157:H7 </a:t>
            </a:r>
            <a:r>
              <a:rPr lang="en-CA" sz="1400" b="1" dirty="0" smtClean="0">
                <a:latin typeface="Arial Narrow" panose="020B0606020202030204" pitchFamily="34" charset="0"/>
              </a:rPr>
              <a:t>in MB, SK, AB, and BC</a:t>
            </a:r>
            <a:endParaRPr lang="en-CA" sz="1400" b="1" dirty="0">
              <a:latin typeface="Arial Narrow" panose="020B060602020203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2944" y="1463852"/>
            <a:ext cx="1251021" cy="3186922"/>
            <a:chOff x="62944" y="1961143"/>
            <a:chExt cx="1251021" cy="3186922"/>
          </a:xfrm>
        </p:grpSpPr>
        <p:sp>
          <p:nvSpPr>
            <p:cNvPr id="10" name="Rectangle 9"/>
            <p:cNvSpPr/>
            <p:nvPr/>
          </p:nvSpPr>
          <p:spPr>
            <a:xfrm>
              <a:off x="62944" y="1961143"/>
              <a:ext cx="45719" cy="31869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921" y="1962512"/>
              <a:ext cx="1244044" cy="24517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CA" sz="800" b="1" dirty="0">
                  <a:latin typeface="Arial Narrow" panose="020B0606020202030204" pitchFamily="34" charset="0"/>
                </a:rPr>
                <a:t>Outbreak Identification </a:t>
              </a:r>
              <a:r>
                <a:rPr lang="en-CA" sz="800" b="1" dirty="0" smtClean="0">
                  <a:latin typeface="Arial Narrow" panose="020B0606020202030204" pitchFamily="34" charset="0"/>
                </a:rPr>
                <a:t>&amp; Source Implication</a:t>
              </a:r>
              <a:endParaRPr lang="en-CA" sz="8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940" y="4650774"/>
            <a:ext cx="1205819" cy="2817597"/>
            <a:chOff x="62940" y="5148064"/>
            <a:chExt cx="1205819" cy="3771657"/>
          </a:xfrm>
        </p:grpSpPr>
        <p:sp>
          <p:nvSpPr>
            <p:cNvPr id="9" name="TextBox 8"/>
            <p:cNvSpPr txBox="1"/>
            <p:nvPr/>
          </p:nvSpPr>
          <p:spPr>
            <a:xfrm>
              <a:off x="62940" y="8483857"/>
              <a:ext cx="1205819" cy="435864"/>
            </a:xfrm>
            <a:prstGeom prst="roundRect">
              <a:avLst/>
            </a:prstGeom>
            <a:solidFill>
              <a:srgbClr val="189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CA" sz="800" b="1" dirty="0" smtClean="0">
                  <a:latin typeface="Arial Narrow" panose="020B0606020202030204" pitchFamily="34" charset="0"/>
                </a:rPr>
                <a:t>Traceback and Regulatory Activities, and Results of Product Testing</a:t>
              </a:r>
              <a:endParaRPr lang="en-CA" sz="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944" y="5148064"/>
              <a:ext cx="45719" cy="3672408"/>
            </a:xfrm>
            <a:prstGeom prst="rect">
              <a:avLst/>
            </a:prstGeom>
            <a:solidFill>
              <a:srgbClr val="189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5180" y="2435067"/>
            <a:ext cx="1710112" cy="3774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550" b="1" dirty="0" smtClean="0">
                <a:latin typeface="Arial Narrow" panose="020B0606020202030204" pitchFamily="34" charset="0"/>
              </a:rPr>
              <a:t>Jul 21: </a:t>
            </a:r>
            <a:r>
              <a:rPr lang="en-CA" sz="550" dirty="0">
                <a:latin typeface="Arial Narrow" panose="020B0606020202030204" pitchFamily="34" charset="0"/>
              </a:rPr>
              <a:t>NESP) reports that E. coli is flagging nationally, as well as in </a:t>
            </a:r>
            <a:r>
              <a:rPr lang="en-CA" sz="550" dirty="0" smtClean="0">
                <a:latin typeface="Arial Narrow" panose="020B0606020202030204" pitchFamily="34" charset="0"/>
              </a:rPr>
              <a:t>SK and MB for </a:t>
            </a:r>
            <a:r>
              <a:rPr lang="en-CA" sz="550" dirty="0">
                <a:latin typeface="Arial Narrow" panose="020B0606020202030204" pitchFamily="34" charset="0"/>
              </a:rPr>
              <a:t>the week of July 13-19, 2014.</a:t>
            </a:r>
            <a:r>
              <a:rPr lang="en-CA" sz="550" dirty="0" smtClean="0">
                <a:latin typeface="Arial Narrow" panose="020B0606020202030204" pitchFamily="34" charset="0"/>
              </a:rPr>
              <a:t>PNC reports a multi-provincial cluster of 6 E. coli O157:H7 isolates with the same PFGE patterns in MB (2), SK (3) and AB (1).</a:t>
            </a:r>
            <a:endParaRPr lang="en-CA" sz="550" dirty="0">
              <a:effectLst/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/>
          <p:nvPr/>
        </p:nvCxnSpPr>
        <p:spPr>
          <a:xfrm rot="16200000" flipH="1">
            <a:off x="1951103" y="2822720"/>
            <a:ext cx="655943" cy="638750"/>
          </a:xfrm>
          <a:prstGeom prst="bentConnector3">
            <a:avLst>
              <a:gd name="adj1" fmla="val 50000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00808" y="1705691"/>
            <a:ext cx="686238" cy="6059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550" b="1" dirty="0" smtClean="0">
                <a:latin typeface="Arial Narrow" panose="020B0606020202030204" pitchFamily="34" charset="0"/>
              </a:rPr>
              <a:t>Jul 22: </a:t>
            </a:r>
            <a:r>
              <a:rPr lang="en-CA" sz="550" dirty="0" smtClean="0">
                <a:latin typeface="Arial Narrow" panose="020B0606020202030204" pitchFamily="34" charset="0"/>
              </a:rPr>
              <a:t>OICC Assessment call is held with CFIA, HC, NML, and provincial public health partners in MB, SK, and AB. A national OICC is activated. </a:t>
            </a:r>
            <a:endParaRPr lang="en-CA" sz="550" dirty="0">
              <a:effectLst/>
              <a:latin typeface="Arial Narrow" panose="020B0606020202030204" pitchFamily="34" charset="0"/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1870401" y="2650600"/>
            <a:ext cx="1161656" cy="477277"/>
          </a:xfrm>
          <a:prstGeom prst="bentConnector3">
            <a:avLst>
              <a:gd name="adj1" fmla="val 50000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9" name="Group 2058"/>
          <p:cNvGrpSpPr/>
          <p:nvPr/>
        </p:nvGrpSpPr>
        <p:grpSpPr>
          <a:xfrm>
            <a:off x="2490555" y="1626312"/>
            <a:ext cx="741062" cy="1843755"/>
            <a:chOff x="4001630" y="969176"/>
            <a:chExt cx="741062" cy="1843755"/>
          </a:xfrm>
        </p:grpSpPr>
        <p:sp>
          <p:nvSpPr>
            <p:cNvPr id="35" name="TextBox 34"/>
            <p:cNvSpPr txBox="1"/>
            <p:nvPr/>
          </p:nvSpPr>
          <p:spPr>
            <a:xfrm>
              <a:off x="4001630" y="969176"/>
              <a:ext cx="741062" cy="60592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550" b="1" dirty="0" smtClean="0">
                  <a:latin typeface="Arial Narrow" panose="020B0606020202030204" pitchFamily="34" charset="0"/>
                </a:rPr>
                <a:t>Jul 23 (n=12): </a:t>
              </a:r>
              <a:r>
                <a:rPr lang="en-CA" sz="550" dirty="0" smtClean="0">
                  <a:latin typeface="Arial Narrow" panose="020B0606020202030204" pitchFamily="34" charset="0"/>
                </a:rPr>
                <a:t>Technical epidemiology call is held. P/</a:t>
              </a:r>
              <a:r>
                <a:rPr lang="en-CA" sz="550" dirty="0" err="1" smtClean="0">
                  <a:latin typeface="Arial Narrow" panose="020B0606020202030204" pitchFamily="34" charset="0"/>
                </a:rPr>
                <a:t>Ts</a:t>
              </a:r>
              <a:r>
                <a:rPr lang="en-CA" sz="550" dirty="0" smtClean="0">
                  <a:latin typeface="Arial Narrow" panose="020B0606020202030204" pitchFamily="34" charset="0"/>
                </a:rPr>
                <a:t> agree to interview cases using a standardized E. coli hypothesis generating questionnaire.</a:t>
              </a:r>
              <a:endParaRPr lang="en-CA" sz="550" dirty="0">
                <a:effectLst/>
                <a:latin typeface="Arial Narrow" panose="020B0606020202030204" pitchFamily="34" charset="0"/>
              </a:endParaRPr>
            </a:p>
          </p:txBody>
        </p:sp>
        <p:cxnSp>
          <p:nvCxnSpPr>
            <p:cNvPr id="36" name="Elbow Connector 35"/>
            <p:cNvCxnSpPr/>
            <p:nvPr/>
          </p:nvCxnSpPr>
          <p:spPr>
            <a:xfrm rot="5400000">
              <a:off x="3782414" y="2086037"/>
              <a:ext cx="1237826" cy="215961"/>
            </a:xfrm>
            <a:prstGeom prst="bentConnector3">
              <a:avLst>
                <a:gd name="adj1" fmla="val 50000"/>
              </a:avLst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134063" y="2307850"/>
            <a:ext cx="726986" cy="1161653"/>
            <a:chOff x="4195811" y="1651276"/>
            <a:chExt cx="726986" cy="1161653"/>
          </a:xfrm>
        </p:grpSpPr>
        <p:sp>
          <p:nvSpPr>
            <p:cNvPr id="52" name="TextBox 51"/>
            <p:cNvSpPr txBox="1"/>
            <p:nvPr/>
          </p:nvSpPr>
          <p:spPr>
            <a:xfrm>
              <a:off x="4195811" y="1651276"/>
              <a:ext cx="726986" cy="3774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550" b="1" dirty="0" smtClean="0">
                  <a:latin typeface="Arial Narrow" panose="020B0606020202030204" pitchFamily="34" charset="0"/>
                </a:rPr>
                <a:t>Jul 28: </a:t>
              </a:r>
              <a:r>
                <a:rPr lang="en-CA" sz="550" dirty="0" smtClean="0">
                  <a:latin typeface="Arial Narrow" panose="020B0606020202030204" pitchFamily="34" charset="0"/>
                </a:rPr>
                <a:t>2</a:t>
              </a:r>
              <a:r>
                <a:rPr lang="en-CA" sz="550" baseline="30000" dirty="0" smtClean="0">
                  <a:latin typeface="Arial Narrow" panose="020B0606020202030204" pitchFamily="34" charset="0"/>
                </a:rPr>
                <a:t>nd</a:t>
              </a:r>
              <a:r>
                <a:rPr lang="en-CA" sz="550" dirty="0" smtClean="0">
                  <a:latin typeface="Arial Narrow" panose="020B0606020202030204" pitchFamily="34" charset="0"/>
                </a:rPr>
                <a:t> OICC call is held. Provinces agree to re-interview cases with a focused questionnaire.</a:t>
              </a:r>
              <a:endParaRPr lang="en-CA" sz="550" dirty="0">
                <a:effectLst/>
                <a:latin typeface="Arial Narrow" panose="020B0606020202030204" pitchFamily="34" charset="0"/>
              </a:endParaRPr>
            </a:p>
          </p:txBody>
        </p:sp>
        <p:cxnSp>
          <p:nvCxnSpPr>
            <p:cNvPr id="53" name="Elbow Connector 52"/>
            <p:cNvCxnSpPr>
              <a:stCxn id="52" idx="2"/>
            </p:cNvCxnSpPr>
            <p:nvPr/>
          </p:nvCxnSpPr>
          <p:spPr>
            <a:xfrm rot="5400000">
              <a:off x="4034210" y="2287834"/>
              <a:ext cx="784250" cy="265939"/>
            </a:xfrm>
            <a:prstGeom prst="bentConnector3">
              <a:avLst>
                <a:gd name="adj1" fmla="val 50000"/>
              </a:avLst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641749" y="5899176"/>
            <a:ext cx="2047364" cy="1697160"/>
            <a:chOff x="3774307" y="6476375"/>
            <a:chExt cx="2047364" cy="1697159"/>
          </a:xfrm>
        </p:grpSpPr>
        <p:sp>
          <p:nvSpPr>
            <p:cNvPr id="59" name="TextBox 58"/>
            <p:cNvSpPr txBox="1"/>
            <p:nvPr/>
          </p:nvSpPr>
          <p:spPr>
            <a:xfrm>
              <a:off x="3774307" y="7719957"/>
              <a:ext cx="1737365" cy="453577"/>
            </a:xfrm>
            <a:prstGeom prst="rect">
              <a:avLst/>
            </a:prstGeom>
            <a:solidFill>
              <a:srgbClr val="A1DBAC"/>
            </a:solidFill>
            <a:ln w="9525">
              <a:solidFill>
                <a:srgbClr val="008000"/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550" b="1" dirty="0" smtClean="0">
                  <a:latin typeface="Arial Narrow" panose="020B0606020202030204" pitchFamily="34" charset="0"/>
                </a:rPr>
                <a:t>Aug 2: </a:t>
              </a:r>
              <a:r>
                <a:rPr lang="en-CA" sz="550" dirty="0" smtClean="0">
                  <a:latin typeface="Arial Narrow" panose="020B0606020202030204" pitchFamily="34" charset="0"/>
                </a:rPr>
                <a:t>Focused questionnaires and CFIA traceback reveal that 2 brands of frozen burgers reported by 3 cases were produced at the same facility. CFIA requests and epidemiological assessment in preparation for a recall. Communication departments agree to coordinate media lines and post at the same time.   </a:t>
              </a:r>
              <a:endParaRPr lang="en-CA" sz="550" dirty="0">
                <a:latin typeface="Arial Narrow" panose="020B0606020202030204" pitchFamily="34" charset="0"/>
              </a:endParaRPr>
            </a:p>
          </p:txBody>
        </p:sp>
        <p:cxnSp>
          <p:nvCxnSpPr>
            <p:cNvPr id="60" name="Elbow Connector 59"/>
            <p:cNvCxnSpPr/>
            <p:nvPr/>
          </p:nvCxnSpPr>
          <p:spPr>
            <a:xfrm rot="5400000">
              <a:off x="4889881" y="6788167"/>
              <a:ext cx="1243582" cy="619998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008000"/>
              </a:solidFill>
              <a:headEnd type="oval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645024" y="5899177"/>
            <a:ext cx="832604" cy="1071790"/>
            <a:chOff x="5670014" y="6484706"/>
            <a:chExt cx="832604" cy="1071790"/>
          </a:xfrm>
        </p:grpSpPr>
        <p:sp>
          <p:nvSpPr>
            <p:cNvPr id="63" name="TextBox 62"/>
            <p:cNvSpPr txBox="1"/>
            <p:nvPr/>
          </p:nvSpPr>
          <p:spPr>
            <a:xfrm>
              <a:off x="5670014" y="7179094"/>
              <a:ext cx="832604" cy="377402"/>
            </a:xfrm>
            <a:prstGeom prst="rect">
              <a:avLst/>
            </a:prstGeom>
            <a:solidFill>
              <a:srgbClr val="A1DBAC"/>
            </a:solidFill>
            <a:ln w="9525">
              <a:solidFill>
                <a:srgbClr val="008000"/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550" b="1" dirty="0" smtClean="0">
                  <a:latin typeface="Arial Narrow" panose="020B0606020202030204" pitchFamily="34" charset="0"/>
                </a:rPr>
                <a:t>Aug 3: </a:t>
              </a:r>
              <a:r>
                <a:rPr lang="en-CA" sz="550" dirty="0" smtClean="0">
                  <a:latin typeface="Arial Narrow" panose="020B0606020202030204" pitchFamily="34" charset="0"/>
                </a:rPr>
                <a:t>Health Risk Assessment completed by HC. CFIA recalls 2 brands of frozen hamburgers.</a:t>
              </a:r>
            </a:p>
          </p:txBody>
        </p:sp>
        <p:cxnSp>
          <p:nvCxnSpPr>
            <p:cNvPr id="64" name="Elbow Connector 63"/>
            <p:cNvCxnSpPr>
              <a:endCxn id="63" idx="0"/>
            </p:cNvCxnSpPr>
            <p:nvPr/>
          </p:nvCxnSpPr>
          <p:spPr>
            <a:xfrm rot="16200000" flipH="1">
              <a:off x="5606799" y="6699577"/>
              <a:ext cx="694388" cy="264645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008000"/>
              </a:solidFill>
              <a:headEnd type="oval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275621" y="5899185"/>
            <a:ext cx="1422277" cy="388777"/>
            <a:chOff x="4399396" y="6476373"/>
            <a:chExt cx="1422277" cy="388776"/>
          </a:xfrm>
        </p:grpSpPr>
        <p:sp>
          <p:nvSpPr>
            <p:cNvPr id="49" name="TextBox 48"/>
            <p:cNvSpPr txBox="1"/>
            <p:nvPr/>
          </p:nvSpPr>
          <p:spPr>
            <a:xfrm>
              <a:off x="4399396" y="6716271"/>
              <a:ext cx="1266301" cy="148878"/>
            </a:xfrm>
            <a:prstGeom prst="rect">
              <a:avLst/>
            </a:prstGeom>
            <a:solidFill>
              <a:srgbClr val="A1DBAC"/>
            </a:solidFill>
            <a:ln w="9525">
              <a:solidFill>
                <a:srgbClr val="008000"/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550" b="1" dirty="0" smtClean="0">
                  <a:latin typeface="Arial Narrow" panose="020B0606020202030204" pitchFamily="34" charset="0"/>
                </a:rPr>
                <a:t>Jul 22: </a:t>
              </a:r>
              <a:r>
                <a:rPr lang="en-CA" sz="550" dirty="0" smtClean="0">
                  <a:latin typeface="Arial Narrow" panose="020B0606020202030204" pitchFamily="34" charset="0"/>
                </a:rPr>
                <a:t>CFIA begins traceback on lettuce.</a:t>
              </a:r>
              <a:endParaRPr lang="en-CA" sz="550" dirty="0">
                <a:latin typeface="Arial Narrow" panose="020B0606020202030204" pitchFamily="34" charset="0"/>
              </a:endParaRPr>
            </a:p>
          </p:txBody>
        </p:sp>
        <p:cxnSp>
          <p:nvCxnSpPr>
            <p:cNvPr id="50" name="Elbow Connector 49"/>
            <p:cNvCxnSpPr/>
            <p:nvPr/>
          </p:nvCxnSpPr>
          <p:spPr>
            <a:xfrm rot="5400000">
              <a:off x="5597018" y="6491616"/>
              <a:ext cx="239897" cy="209412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008000"/>
              </a:solidFill>
              <a:headEnd type="oval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1699379" y="5899188"/>
            <a:ext cx="1552259" cy="933361"/>
            <a:chOff x="4738781" y="6476381"/>
            <a:chExt cx="1552259" cy="933358"/>
          </a:xfrm>
        </p:grpSpPr>
        <p:sp>
          <p:nvSpPr>
            <p:cNvPr id="55" name="TextBox 54"/>
            <p:cNvSpPr txBox="1"/>
            <p:nvPr/>
          </p:nvSpPr>
          <p:spPr>
            <a:xfrm>
              <a:off x="4738781" y="6956163"/>
              <a:ext cx="1266301" cy="453576"/>
            </a:xfrm>
            <a:prstGeom prst="rect">
              <a:avLst/>
            </a:prstGeom>
            <a:solidFill>
              <a:srgbClr val="A1DBAC"/>
            </a:solidFill>
            <a:ln w="9525">
              <a:solidFill>
                <a:srgbClr val="008000"/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550" b="1" dirty="0" smtClean="0">
                  <a:latin typeface="Arial Narrow" panose="020B0606020202030204" pitchFamily="34" charset="0"/>
                </a:rPr>
                <a:t>Jul 28: </a:t>
              </a:r>
              <a:r>
                <a:rPr lang="en-CA" sz="550" dirty="0" smtClean="0">
                  <a:latin typeface="Arial Narrow" panose="020B0606020202030204" pitchFamily="34" charset="0"/>
                </a:rPr>
                <a:t>CFIA </a:t>
              </a:r>
              <a:r>
                <a:rPr lang="en-CA" sz="550" dirty="0">
                  <a:latin typeface="Arial Narrow" panose="020B0606020202030204" pitchFamily="34" charset="0"/>
                </a:rPr>
                <a:t>reports that the lettuce traceback indicates that the distributor of interest does not distribute outside SK.  They will initiate traceback on hamburgers, but require more information.</a:t>
              </a:r>
            </a:p>
          </p:txBody>
        </p:sp>
        <p:cxnSp>
          <p:nvCxnSpPr>
            <p:cNvPr id="56" name="Elbow Connector 55"/>
            <p:cNvCxnSpPr/>
            <p:nvPr/>
          </p:nvCxnSpPr>
          <p:spPr>
            <a:xfrm rot="5400000">
              <a:off x="5855873" y="6520998"/>
              <a:ext cx="479784" cy="390550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008000"/>
              </a:solidFill>
              <a:headEnd type="oval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3312401" y="1093072"/>
            <a:ext cx="753426" cy="910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550" b="1" dirty="0" smtClean="0">
                <a:latin typeface="Arial Narrow" panose="020B0606020202030204" pitchFamily="34" charset="0"/>
              </a:rPr>
              <a:t>Jul 31: 3</a:t>
            </a:r>
            <a:r>
              <a:rPr lang="en-CA" sz="550" b="1" baseline="30000" dirty="0" smtClean="0">
                <a:latin typeface="Arial Narrow" panose="020B0606020202030204" pitchFamily="34" charset="0"/>
              </a:rPr>
              <a:t>rd</a:t>
            </a:r>
            <a:r>
              <a:rPr lang="en-CA" sz="550" b="1" dirty="0" smtClean="0">
                <a:latin typeface="Arial Narrow" panose="020B0606020202030204" pitchFamily="34" charset="0"/>
              </a:rPr>
              <a:t> </a:t>
            </a:r>
            <a:r>
              <a:rPr lang="en-CA" sz="550" dirty="0" smtClean="0">
                <a:latin typeface="Arial Narrow" panose="020B0606020202030204" pitchFamily="34" charset="0"/>
              </a:rPr>
              <a:t>OICC call is held. There </a:t>
            </a:r>
            <a:r>
              <a:rPr lang="en-CA" sz="550" dirty="0">
                <a:latin typeface="Arial Narrow" panose="020B0606020202030204" pitchFamily="34" charset="0"/>
              </a:rPr>
              <a:t>is 1 new case in </a:t>
            </a:r>
            <a:r>
              <a:rPr lang="en-CA" sz="550" dirty="0" smtClean="0">
                <a:latin typeface="Arial Narrow" panose="020B0606020202030204" pitchFamily="34" charset="0"/>
              </a:rPr>
              <a:t>AB with </a:t>
            </a:r>
            <a:r>
              <a:rPr lang="en-CA" sz="550" dirty="0">
                <a:latin typeface="Arial Narrow" panose="020B0606020202030204" pitchFamily="34" charset="0"/>
              </a:rPr>
              <a:t>a similar PFGE pattern. The case definition is expanded to include this PFGE </a:t>
            </a:r>
            <a:r>
              <a:rPr lang="en-CA" sz="550" dirty="0" smtClean="0">
                <a:latin typeface="Arial Narrow" panose="020B0606020202030204" pitchFamily="34" charset="0"/>
              </a:rPr>
              <a:t>pattern. NML </a:t>
            </a:r>
            <a:r>
              <a:rPr lang="en-CA" sz="550" dirty="0">
                <a:latin typeface="Arial Narrow" panose="020B0606020202030204" pitchFamily="34" charset="0"/>
              </a:rPr>
              <a:t>will conduct additional subtyping (MLVA) on all clinical isolates sent from the </a:t>
            </a:r>
            <a:r>
              <a:rPr lang="en-CA" sz="550" dirty="0" smtClean="0">
                <a:latin typeface="Arial Narrow" panose="020B0606020202030204" pitchFamily="34" charset="0"/>
              </a:rPr>
              <a:t>provinces.</a:t>
            </a:r>
            <a:endParaRPr lang="en-CA" sz="550" dirty="0">
              <a:latin typeface="Arial Narrow" panose="020B0606020202030204" pitchFamily="34" charset="0"/>
            </a:endParaRPr>
          </a:p>
        </p:txBody>
      </p:sp>
      <p:cxnSp>
        <p:nvCxnSpPr>
          <p:cNvPr id="66" name="Elbow Connector 65"/>
          <p:cNvCxnSpPr/>
          <p:nvPr/>
        </p:nvCxnSpPr>
        <p:spPr>
          <a:xfrm rot="5400000">
            <a:off x="2982296" y="2523359"/>
            <a:ext cx="1461411" cy="432004"/>
          </a:xfrm>
          <a:prstGeom prst="bentConnector3">
            <a:avLst>
              <a:gd name="adj1" fmla="val 80633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107097" y="1338972"/>
            <a:ext cx="741062" cy="2250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550" b="1" dirty="0" smtClean="0">
                <a:latin typeface="Arial Narrow" panose="020B0606020202030204" pitchFamily="34" charset="0"/>
              </a:rPr>
              <a:t>Aug 2:</a:t>
            </a:r>
            <a:r>
              <a:rPr lang="en-CA" sz="550" dirty="0" smtClean="0">
                <a:latin typeface="Arial Narrow" panose="020B0606020202030204" pitchFamily="34" charset="0"/>
              </a:rPr>
              <a:t> 4</a:t>
            </a:r>
            <a:r>
              <a:rPr lang="en-CA" sz="550" baseline="30000" dirty="0" smtClean="0">
                <a:latin typeface="Arial Narrow" panose="020B0606020202030204" pitchFamily="34" charset="0"/>
              </a:rPr>
              <a:t>th</a:t>
            </a:r>
            <a:r>
              <a:rPr lang="en-CA" sz="550" dirty="0" smtClean="0">
                <a:latin typeface="Arial Narrow" panose="020B0606020202030204" pitchFamily="34" charset="0"/>
              </a:rPr>
              <a:t> OICC </a:t>
            </a:r>
            <a:r>
              <a:rPr lang="en-CA" sz="550" dirty="0">
                <a:latin typeface="Arial Narrow" panose="020B0606020202030204" pitchFamily="34" charset="0"/>
              </a:rPr>
              <a:t>Call </a:t>
            </a:r>
            <a:r>
              <a:rPr lang="en-CA" sz="550" dirty="0" smtClean="0">
                <a:latin typeface="Arial Narrow" panose="020B0606020202030204" pitchFamily="34" charset="0"/>
              </a:rPr>
              <a:t>is </a:t>
            </a:r>
            <a:r>
              <a:rPr lang="en-CA" sz="550" dirty="0">
                <a:latin typeface="Arial Narrow" panose="020B0606020202030204" pitchFamily="34" charset="0"/>
              </a:rPr>
              <a:t>held.</a:t>
            </a:r>
            <a:endParaRPr lang="en-CA" sz="550" dirty="0">
              <a:effectLst/>
              <a:latin typeface="Arial Narrow" panose="020B0606020202030204" pitchFamily="34" charset="0"/>
            </a:endParaRPr>
          </a:p>
        </p:txBody>
      </p:sp>
      <p:cxnSp>
        <p:nvCxnSpPr>
          <p:cNvPr id="84" name="Elbow Connector 83"/>
          <p:cNvCxnSpPr/>
          <p:nvPr/>
        </p:nvCxnSpPr>
        <p:spPr>
          <a:xfrm rot="5400000">
            <a:off x="3001188" y="2245401"/>
            <a:ext cx="1916919" cy="522884"/>
          </a:xfrm>
          <a:prstGeom prst="bentConnector3">
            <a:avLst>
              <a:gd name="adj1" fmla="val 89420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4006602" y="5899169"/>
            <a:ext cx="834242" cy="2001867"/>
            <a:chOff x="4013917" y="5899169"/>
            <a:chExt cx="834242" cy="2001867"/>
          </a:xfrm>
        </p:grpSpPr>
        <p:sp>
          <p:nvSpPr>
            <p:cNvPr id="102" name="TextBox 101"/>
            <p:cNvSpPr txBox="1"/>
            <p:nvPr/>
          </p:nvSpPr>
          <p:spPr>
            <a:xfrm>
              <a:off x="4013917" y="7142761"/>
              <a:ext cx="834242" cy="758275"/>
            </a:xfrm>
            <a:prstGeom prst="rect">
              <a:avLst/>
            </a:prstGeom>
            <a:solidFill>
              <a:srgbClr val="A1DBAC"/>
            </a:solidFill>
            <a:ln w="9525">
              <a:solidFill>
                <a:srgbClr val="008000"/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550" b="1" dirty="0" smtClean="0">
                  <a:latin typeface="Arial Narrow" panose="020B0606020202030204" pitchFamily="34" charset="0"/>
                </a:rPr>
                <a:t>Aug 7: </a:t>
              </a:r>
              <a:r>
                <a:rPr lang="en-CA" sz="550" dirty="0" smtClean="0">
                  <a:latin typeface="Arial Narrow" panose="020B0606020202030204" pitchFamily="34" charset="0"/>
                </a:rPr>
                <a:t>Four </a:t>
              </a:r>
              <a:r>
                <a:rPr lang="en-CA" sz="550" dirty="0">
                  <a:latin typeface="Arial Narrow" panose="020B0606020202030204" pitchFamily="34" charset="0"/>
                </a:rPr>
                <a:t>samples from the recalled lots (unopened boxes of product) tested positive for E. coli O157:H7, E. coli was not detected in the samples from the previous and subsequent lots of burgers, or from the environmental samples.</a:t>
              </a:r>
            </a:p>
          </p:txBody>
        </p:sp>
        <p:cxnSp>
          <p:nvCxnSpPr>
            <p:cNvPr id="103" name="Elbow Connector 102"/>
            <p:cNvCxnSpPr/>
            <p:nvPr/>
          </p:nvCxnSpPr>
          <p:spPr>
            <a:xfrm rot="16200000" flipH="1">
              <a:off x="3775494" y="6289249"/>
              <a:ext cx="1243591" cy="463432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008000"/>
              </a:solidFill>
              <a:headEnd type="oval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4306827" y="1633665"/>
            <a:ext cx="761729" cy="6059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550" b="1" dirty="0" smtClean="0">
                <a:latin typeface="Arial Narrow" panose="020B0606020202030204" pitchFamily="34" charset="0"/>
              </a:rPr>
              <a:t>Aug 6 (n=17):</a:t>
            </a:r>
            <a:r>
              <a:rPr lang="en-CA" sz="550" dirty="0" smtClean="0">
                <a:latin typeface="Arial Narrow" panose="020B0606020202030204" pitchFamily="34" charset="0"/>
              </a:rPr>
              <a:t> 5</a:t>
            </a:r>
            <a:r>
              <a:rPr lang="en-CA" sz="550" baseline="30000" dirty="0" smtClean="0">
                <a:latin typeface="Arial Narrow" panose="020B0606020202030204" pitchFamily="34" charset="0"/>
              </a:rPr>
              <a:t>th</a:t>
            </a:r>
            <a:r>
              <a:rPr lang="en-CA" sz="550" dirty="0" smtClean="0">
                <a:latin typeface="Arial Narrow" panose="020B0606020202030204" pitchFamily="34" charset="0"/>
              </a:rPr>
              <a:t> OICC </a:t>
            </a:r>
            <a:r>
              <a:rPr lang="en-CA" sz="550" dirty="0">
                <a:latin typeface="Arial Narrow" panose="020B0606020202030204" pitchFamily="34" charset="0"/>
              </a:rPr>
              <a:t>Call </a:t>
            </a:r>
            <a:r>
              <a:rPr lang="en-CA" sz="550" dirty="0" smtClean="0">
                <a:latin typeface="Arial Narrow" panose="020B0606020202030204" pitchFamily="34" charset="0"/>
              </a:rPr>
              <a:t>is </a:t>
            </a:r>
            <a:r>
              <a:rPr lang="en-CA" sz="550" dirty="0">
                <a:latin typeface="Arial Narrow" panose="020B0606020202030204" pitchFamily="34" charset="0"/>
              </a:rPr>
              <a:t>held. </a:t>
            </a:r>
            <a:r>
              <a:rPr lang="en-CA" sz="550" dirty="0" smtClean="0">
                <a:latin typeface="Arial Narrow" panose="020B0606020202030204" pitchFamily="34" charset="0"/>
              </a:rPr>
              <a:t>NML </a:t>
            </a:r>
            <a:r>
              <a:rPr lang="en-CA" sz="550" dirty="0">
                <a:latin typeface="Arial Narrow" panose="020B0606020202030204" pitchFamily="34" charset="0"/>
              </a:rPr>
              <a:t>reports that MLVA results are available for 11 cases. All isolates have matching MLVA, including the case with a different </a:t>
            </a:r>
            <a:r>
              <a:rPr lang="en-CA" sz="550" dirty="0" err="1">
                <a:latin typeface="Arial Narrow" panose="020B0606020202030204" pitchFamily="34" charset="0"/>
              </a:rPr>
              <a:t>Bln</a:t>
            </a:r>
            <a:r>
              <a:rPr lang="en-CA" sz="550" dirty="0">
                <a:latin typeface="Arial Narrow" panose="020B0606020202030204" pitchFamily="34" charset="0"/>
              </a:rPr>
              <a:t> pattern.</a:t>
            </a:r>
            <a:endParaRPr lang="en-CA" sz="550" dirty="0">
              <a:effectLst/>
              <a:latin typeface="Arial Narrow" panose="020B0606020202030204" pitchFamily="34" charset="0"/>
            </a:endParaRPr>
          </a:p>
        </p:txBody>
      </p:sp>
      <p:cxnSp>
        <p:nvCxnSpPr>
          <p:cNvPr id="109" name="Elbow Connector 108"/>
          <p:cNvCxnSpPr/>
          <p:nvPr/>
        </p:nvCxnSpPr>
        <p:spPr>
          <a:xfrm rot="5400000">
            <a:off x="3632245" y="2668676"/>
            <a:ext cx="1233950" cy="375784"/>
          </a:xfrm>
          <a:prstGeom prst="bentConnector3">
            <a:avLst>
              <a:gd name="adj1" fmla="val 90139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5969549" y="2623768"/>
            <a:ext cx="669240" cy="841307"/>
            <a:chOff x="4705435" y="2962800"/>
            <a:chExt cx="669240" cy="841307"/>
          </a:xfrm>
        </p:grpSpPr>
        <p:sp>
          <p:nvSpPr>
            <p:cNvPr id="117" name="TextBox 116"/>
            <p:cNvSpPr txBox="1"/>
            <p:nvPr/>
          </p:nvSpPr>
          <p:spPr>
            <a:xfrm>
              <a:off x="4705435" y="2962800"/>
              <a:ext cx="669240" cy="2250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550" b="1" dirty="0" smtClean="0">
                  <a:latin typeface="Arial Narrow" panose="020B0606020202030204" pitchFamily="34" charset="0"/>
                </a:rPr>
                <a:t>Sep 2: </a:t>
              </a:r>
              <a:r>
                <a:rPr lang="en-CA" sz="550" dirty="0" smtClean="0">
                  <a:latin typeface="Arial Narrow" panose="020B0606020202030204" pitchFamily="34" charset="0"/>
                </a:rPr>
                <a:t>Outbreak is declared over. </a:t>
              </a:r>
              <a:endParaRPr lang="en-CA" sz="550" dirty="0">
                <a:effectLst/>
                <a:latin typeface="Arial Narrow" panose="020B0606020202030204" pitchFamily="34" charset="0"/>
              </a:endParaRPr>
            </a:p>
          </p:txBody>
        </p:sp>
        <p:cxnSp>
          <p:nvCxnSpPr>
            <p:cNvPr id="118" name="Elbow Connector 117"/>
            <p:cNvCxnSpPr>
              <a:stCxn id="117" idx="2"/>
            </p:cNvCxnSpPr>
            <p:nvPr/>
          </p:nvCxnSpPr>
          <p:spPr>
            <a:xfrm rot="16200000" flipH="1">
              <a:off x="4834768" y="3393140"/>
              <a:ext cx="616254" cy="205680"/>
            </a:xfrm>
            <a:prstGeom prst="bentConnector3">
              <a:avLst>
                <a:gd name="adj1" fmla="val 50000"/>
              </a:avLst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4578472" y="2320805"/>
            <a:ext cx="490084" cy="6059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550" b="1" dirty="0" smtClean="0">
                <a:latin typeface="Arial Narrow" panose="020B0606020202030204" pitchFamily="34" charset="0"/>
              </a:rPr>
              <a:t>Aug </a:t>
            </a:r>
            <a:r>
              <a:rPr lang="en-CA" sz="550" b="1" dirty="0">
                <a:latin typeface="Arial Narrow" panose="020B0606020202030204" pitchFamily="34" charset="0"/>
              </a:rPr>
              <a:t>8</a:t>
            </a:r>
            <a:r>
              <a:rPr lang="en-CA" sz="550" b="1" dirty="0" smtClean="0">
                <a:latin typeface="Arial Narrow" panose="020B0606020202030204" pitchFamily="34" charset="0"/>
              </a:rPr>
              <a:t>:</a:t>
            </a:r>
            <a:r>
              <a:rPr lang="en-CA" sz="550" dirty="0" smtClean="0">
                <a:latin typeface="Arial Narrow" panose="020B0606020202030204" pitchFamily="34" charset="0"/>
              </a:rPr>
              <a:t> </a:t>
            </a:r>
            <a:r>
              <a:rPr lang="en-US" sz="550" dirty="0">
                <a:latin typeface="Arial Narrow" panose="020B0606020202030204" pitchFamily="34" charset="0"/>
              </a:rPr>
              <a:t>Open hamburger samples </a:t>
            </a:r>
            <a:r>
              <a:rPr lang="en-US" sz="550" dirty="0" smtClean="0">
                <a:latin typeface="Arial Narrow" panose="020B0606020202030204" pitchFamily="34" charset="0"/>
              </a:rPr>
              <a:t>from </a:t>
            </a:r>
            <a:r>
              <a:rPr lang="en-US" sz="550" dirty="0">
                <a:latin typeface="Arial Narrow" panose="020B0606020202030204" pitchFamily="34" charset="0"/>
              </a:rPr>
              <a:t>two case homes </a:t>
            </a:r>
            <a:r>
              <a:rPr lang="en-US" sz="550" dirty="0" smtClean="0">
                <a:latin typeface="Arial Narrow" panose="020B0606020202030204" pitchFamily="34" charset="0"/>
              </a:rPr>
              <a:t>(MB, SK) test positive for </a:t>
            </a:r>
            <a:r>
              <a:rPr lang="en-US" sz="550" dirty="0" err="1" smtClean="0">
                <a:latin typeface="Arial Narrow" panose="020B0606020202030204" pitchFamily="34" charset="0"/>
              </a:rPr>
              <a:t>E.coli</a:t>
            </a:r>
            <a:r>
              <a:rPr lang="en-US" sz="550" dirty="0" smtClean="0">
                <a:latin typeface="Arial Narrow" panose="020B0606020202030204" pitchFamily="34" charset="0"/>
              </a:rPr>
              <a:t>.</a:t>
            </a:r>
            <a:endParaRPr lang="en-CA" sz="550" dirty="0">
              <a:effectLst/>
              <a:latin typeface="Arial Narrow" panose="020B0606020202030204" pitchFamily="34" charset="0"/>
            </a:endParaRPr>
          </a:p>
        </p:txBody>
      </p:sp>
      <p:cxnSp>
        <p:nvCxnSpPr>
          <p:cNvPr id="67" name="Elbow Connector 66"/>
          <p:cNvCxnSpPr/>
          <p:nvPr/>
        </p:nvCxnSpPr>
        <p:spPr>
          <a:xfrm rot="5400000">
            <a:off x="4149246" y="2987661"/>
            <a:ext cx="551604" cy="407914"/>
          </a:xfrm>
          <a:prstGeom prst="bentConnector3">
            <a:avLst>
              <a:gd name="adj1" fmla="val 87989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653136" y="2991481"/>
            <a:ext cx="826253" cy="3012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550" b="1" dirty="0" smtClean="0">
                <a:latin typeface="Arial Narrow" panose="020B0606020202030204" pitchFamily="34" charset="0"/>
              </a:rPr>
              <a:t>Aug 11:</a:t>
            </a:r>
            <a:r>
              <a:rPr lang="en-CA" sz="550" dirty="0" smtClean="0">
                <a:latin typeface="Arial Narrow" panose="020B0606020202030204" pitchFamily="34" charset="0"/>
              </a:rPr>
              <a:t> </a:t>
            </a:r>
            <a:r>
              <a:rPr lang="en-US" sz="550" dirty="0">
                <a:latin typeface="Arial Narrow" panose="020B0606020202030204" pitchFamily="34" charset="0"/>
              </a:rPr>
              <a:t>The PFGE pattern of </a:t>
            </a:r>
            <a:r>
              <a:rPr lang="en-US" sz="550" dirty="0" smtClean="0">
                <a:latin typeface="Arial Narrow" panose="020B0606020202030204" pitchFamily="34" charset="0"/>
              </a:rPr>
              <a:t>the hamburger </a:t>
            </a:r>
            <a:r>
              <a:rPr lang="en-US" sz="550" dirty="0">
                <a:latin typeface="Arial Narrow" panose="020B0606020202030204" pitchFamily="34" charset="0"/>
              </a:rPr>
              <a:t>samples </a:t>
            </a:r>
            <a:r>
              <a:rPr lang="en-US" sz="550" dirty="0" smtClean="0">
                <a:latin typeface="Arial Narrow" panose="020B0606020202030204" pitchFamily="34" charset="0"/>
              </a:rPr>
              <a:t>match </a:t>
            </a:r>
            <a:r>
              <a:rPr lang="en-US" sz="550" dirty="0">
                <a:latin typeface="Arial Narrow" panose="020B0606020202030204" pitchFamily="34" charset="0"/>
              </a:rPr>
              <a:t>the outbreak strain</a:t>
            </a:r>
            <a:r>
              <a:rPr lang="en-US" sz="550" dirty="0" smtClean="0">
                <a:latin typeface="Arial Narrow" panose="020B0606020202030204" pitchFamily="34" charset="0"/>
              </a:rPr>
              <a:t>.</a:t>
            </a:r>
            <a:endParaRPr lang="en-CA" sz="550" dirty="0">
              <a:effectLst/>
              <a:latin typeface="Arial Narrow" panose="020B0606020202030204" pitchFamily="34" charset="0"/>
            </a:endParaRPr>
          </a:p>
        </p:txBody>
      </p:sp>
      <p:cxnSp>
        <p:nvCxnSpPr>
          <p:cNvPr id="78" name="Elbow Connector 77"/>
          <p:cNvCxnSpPr/>
          <p:nvPr/>
        </p:nvCxnSpPr>
        <p:spPr>
          <a:xfrm rot="5400000">
            <a:off x="4506968" y="3305643"/>
            <a:ext cx="182878" cy="178570"/>
          </a:xfrm>
          <a:prstGeom prst="bentConnector3">
            <a:avLst>
              <a:gd name="adj1" fmla="val 67361"/>
            </a:avLst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941168" y="6472358"/>
            <a:ext cx="672338" cy="758275"/>
          </a:xfrm>
          <a:prstGeom prst="rect">
            <a:avLst/>
          </a:prstGeom>
          <a:solidFill>
            <a:srgbClr val="A1DBAC"/>
          </a:solidFill>
          <a:ln w="9525">
            <a:solidFill>
              <a:srgbClr val="008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550" b="1" dirty="0" smtClean="0">
                <a:latin typeface="Arial Narrow" panose="020B0606020202030204" pitchFamily="34" charset="0"/>
              </a:rPr>
              <a:t>Aug 11:</a:t>
            </a:r>
            <a:r>
              <a:rPr lang="en-CA" sz="550" dirty="0" smtClean="0">
                <a:latin typeface="Arial Narrow" panose="020B0606020202030204" pitchFamily="34" charset="0"/>
              </a:rPr>
              <a:t> The </a:t>
            </a:r>
            <a:r>
              <a:rPr lang="en-US" sz="550" dirty="0">
                <a:latin typeface="Arial Narrow" panose="020B0606020202030204" pitchFamily="34" charset="0"/>
              </a:rPr>
              <a:t>PFGE patterns </a:t>
            </a:r>
            <a:r>
              <a:rPr lang="en-US" sz="550" dirty="0" smtClean="0">
                <a:latin typeface="Arial Narrow" panose="020B0606020202030204" pitchFamily="34" charset="0"/>
              </a:rPr>
              <a:t>for 4 </a:t>
            </a:r>
            <a:r>
              <a:rPr lang="en-US" sz="550" dirty="0">
                <a:latin typeface="Arial Narrow" panose="020B0606020202030204" pitchFamily="34" charset="0"/>
              </a:rPr>
              <a:t>samples </a:t>
            </a:r>
            <a:r>
              <a:rPr lang="en-US" sz="550" dirty="0" smtClean="0">
                <a:latin typeface="Arial Narrow" panose="020B0606020202030204" pitchFamily="34" charset="0"/>
              </a:rPr>
              <a:t>from the recalled </a:t>
            </a:r>
            <a:r>
              <a:rPr lang="en-US" sz="550" dirty="0">
                <a:latin typeface="Arial Narrow" panose="020B0606020202030204" pitchFamily="34" charset="0"/>
              </a:rPr>
              <a:t>lots (unopened boxes of </a:t>
            </a:r>
            <a:r>
              <a:rPr lang="en-US" sz="550" dirty="0" smtClean="0">
                <a:latin typeface="Arial Narrow" panose="020B0606020202030204" pitchFamily="34" charset="0"/>
              </a:rPr>
              <a:t>product) match </a:t>
            </a:r>
            <a:r>
              <a:rPr lang="en-US" sz="550" dirty="0">
                <a:latin typeface="Arial Narrow" panose="020B0606020202030204" pitchFamily="34" charset="0"/>
              </a:rPr>
              <a:t>the outbreak </a:t>
            </a:r>
            <a:r>
              <a:rPr lang="en-US" sz="550" dirty="0" smtClean="0">
                <a:latin typeface="Arial Narrow" panose="020B0606020202030204" pitchFamily="34" charset="0"/>
              </a:rPr>
              <a:t>strain (these products tested </a:t>
            </a:r>
            <a:r>
              <a:rPr lang="en-US" sz="550" dirty="0">
                <a:latin typeface="Arial Narrow" panose="020B0606020202030204" pitchFamily="34" charset="0"/>
              </a:rPr>
              <a:t>positive for E. coli </a:t>
            </a:r>
            <a:r>
              <a:rPr lang="en-US" sz="550" dirty="0" smtClean="0">
                <a:latin typeface="Arial Narrow" panose="020B0606020202030204" pitchFamily="34" charset="0"/>
              </a:rPr>
              <a:t>O157:H7 on Aug 7).</a:t>
            </a:r>
            <a:endParaRPr lang="en-CA" sz="550" dirty="0">
              <a:latin typeface="Arial Narrow" panose="020B0606020202030204" pitchFamily="34" charset="0"/>
            </a:endParaRPr>
          </a:p>
        </p:txBody>
      </p:sp>
      <p:cxnSp>
        <p:nvCxnSpPr>
          <p:cNvPr id="87" name="Elbow Connector 86"/>
          <p:cNvCxnSpPr/>
          <p:nvPr/>
        </p:nvCxnSpPr>
        <p:spPr>
          <a:xfrm rot="16200000" flipH="1">
            <a:off x="4487546" y="5946728"/>
            <a:ext cx="554844" cy="496416"/>
          </a:xfrm>
          <a:prstGeom prst="bentConnector3">
            <a:avLst>
              <a:gd name="adj1" fmla="val 50000"/>
            </a:avLst>
          </a:prstGeom>
          <a:ln w="9525">
            <a:solidFill>
              <a:srgbClr val="008000"/>
            </a:solidFill>
            <a:head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982</Words>
  <Application>Microsoft Office PowerPoint</Application>
  <PresentationFormat>Letter Paper (8.5x11 in)</PresentationFormat>
  <Paragraphs>68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Sujani Sivanantharajah</dc:creator>
  <cp:lastModifiedBy>Christine Gardhouse</cp:lastModifiedBy>
  <cp:revision>28</cp:revision>
  <dcterms:created xsi:type="dcterms:W3CDTF">2014-11-17T18:51:11Z</dcterms:created>
  <dcterms:modified xsi:type="dcterms:W3CDTF">2014-12-10T21:19:08Z</dcterms:modified>
</cp:coreProperties>
</file>