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72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7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62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3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41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9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1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74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57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6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59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E868-30B8-487E-B5F8-ED8A243C449D}" type="datetimeFigureOut">
              <a:rPr lang="en-CA" smtClean="0"/>
              <a:t>2015-01-03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6447-D7E4-459A-AAF4-BC807C3F1D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58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" y="1452563"/>
            <a:ext cx="9010651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5025390" y="1547813"/>
            <a:ext cx="1247775" cy="1343025"/>
          </a:xfrm>
          <a:prstGeom prst="rect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Période d'incubation maximale (10 jours)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54694" y="472440"/>
            <a:ext cx="3455988" cy="760413"/>
          </a:xfrm>
          <a:prstGeom prst="rect">
            <a:avLst/>
          </a:prstGeom>
          <a:solidFill>
            <a:srgbClr val="FDE9D9"/>
          </a:solidFill>
          <a:ln w="3175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CRITÈRE 1 – Déterminer les niveaux de référence prévus : </a:t>
            </a:r>
            <a:r>
              <a:rPr kumimoji="0" lang="fr-CA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E. coli </a:t>
            </a:r>
            <a:r>
              <a:rPr kumimoji="0" lang="fr-C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O157:H7 avec cette combinaison n'avait pas été vu au Canada depuis juillet 2010. Par conséquent, le niveau de référence prévu est d'environ zéro (moins d'un cas par année). 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 bwMode="auto">
          <a:xfrm>
            <a:off x="2741613" y="4578350"/>
            <a:ext cx="2805112" cy="958850"/>
          </a:xfrm>
          <a:prstGeom prst="rect">
            <a:avLst/>
          </a:prstGeom>
          <a:solidFill>
            <a:srgbClr val="F2DBDB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CRITÈRE 2 – Déterminer la dernière fois que des personnes peuvent avoir été exposées à la source de l'éclosion : </a:t>
            </a:r>
            <a:r>
              <a:rPr kumimoji="0" lang="fr-CA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date du rappel de produits (</a:t>
            </a:r>
            <a:r>
              <a:rPr kumimoji="0" lang="fr-C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 août</a:t>
            </a:r>
            <a:r>
              <a:rPr kumimoji="0" lang="fr-CA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est considérée comme la dernière fois où des personnes peuvent avoir été exposées à la source en cause.</a:t>
            </a: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 bwMode="auto">
          <a:xfrm>
            <a:off x="6093693" y="4014788"/>
            <a:ext cx="2834407" cy="1524000"/>
          </a:xfrm>
          <a:prstGeom prst="rect">
            <a:avLst/>
          </a:prstGeom>
          <a:solidFill>
            <a:srgbClr val="E2FEE5"/>
          </a:solidFill>
          <a:ln w="31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CRITÈRE 3 – Laisser passer suffisamment de temps pour permettre aux personnes de tomber malades et d'être signalées aux autorités de santé publique : </a:t>
            </a:r>
            <a:endParaRPr kumimoji="0" lang="fr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Période d'incubation maximale pour  </a:t>
            </a:r>
            <a:endParaRPr kumimoji="0" lang="fr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E. coli </a:t>
            </a:r>
            <a:r>
              <a:rPr kumimoji="0" lang="fr-CA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O157 (10 jours) + retard de déclaration (90</a:t>
            </a:r>
            <a:r>
              <a:rPr kumimoji="0" lang="fr-CA" sz="10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</a:t>
            </a:r>
            <a:r>
              <a:rPr kumimoji="0" lang="fr-CA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percentile) = 20 jours </a:t>
            </a:r>
            <a:endParaRPr kumimoji="0" lang="fr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 août + 10 jours + 20 jours =</a:t>
            </a:r>
            <a:endParaRPr kumimoji="0" lang="fr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 septembre</a:t>
            </a: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8820472" y="3540125"/>
            <a:ext cx="0" cy="474980"/>
          </a:xfrm>
          <a:prstGeom prst="straightConnector1">
            <a:avLst/>
          </a:prstGeom>
          <a:ln w="31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8"/>
          <p:cNvSpPr txBox="1">
            <a:spLocks/>
          </p:cNvSpPr>
          <p:nvPr/>
        </p:nvSpPr>
        <p:spPr bwMode="auto">
          <a:xfrm>
            <a:off x="3070225" y="3965575"/>
            <a:ext cx="974725" cy="520700"/>
          </a:xfrm>
          <a:prstGeom prst="rect">
            <a:avLst/>
          </a:prstGeom>
          <a:solidFill>
            <a:srgbClr val="F2DBDB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smtClean="0">
                <a:ln>
                  <a:noFill/>
                </a:ln>
                <a:solidFill>
                  <a:srgbClr val="C0504D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19 juillet : dernier cas signalé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3234055" y="3524885"/>
            <a:ext cx="0" cy="421005"/>
          </a:xfrm>
          <a:prstGeom prst="straightConnector1">
            <a:avLst/>
          </a:prstGeom>
          <a:ln w="0" cap="sq">
            <a:solidFill>
              <a:schemeClr val="accent2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2"/>
          <p:cNvSpPr txBox="1">
            <a:spLocks/>
          </p:cNvSpPr>
          <p:nvPr/>
        </p:nvSpPr>
        <p:spPr bwMode="auto">
          <a:xfrm>
            <a:off x="4262438" y="3975100"/>
            <a:ext cx="981075" cy="377825"/>
          </a:xfrm>
          <a:prstGeom prst="rect">
            <a:avLst/>
          </a:prstGeom>
          <a:solidFill>
            <a:srgbClr val="F2DBDB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smtClean="0">
                <a:ln>
                  <a:noFill/>
                </a:ln>
                <a:solidFill>
                  <a:srgbClr val="C0504D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 août : rappel de produits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5099685" y="3540125"/>
            <a:ext cx="3175" cy="421005"/>
          </a:xfrm>
          <a:prstGeom prst="straightConnector1">
            <a:avLst/>
          </a:prstGeom>
          <a:solidFill>
            <a:schemeClr val="accent2">
              <a:lumMod val="20000"/>
              <a:lumOff val="80000"/>
            </a:schemeClr>
          </a:solidFill>
          <a:ln w="0" cap="sq">
            <a:solidFill>
              <a:schemeClr val="accent2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4"/>
          <p:cNvSpPr>
            <a:spLocks/>
          </p:cNvSpPr>
          <p:nvPr/>
        </p:nvSpPr>
        <p:spPr bwMode="auto">
          <a:xfrm>
            <a:off x="130175" y="5883275"/>
            <a:ext cx="8883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* Il est à noter que cette date n'est pas statique et qu'elle doit être mise à jour à la lumière de nouveaux renseignements (p. ex. les cas d'E. coli O157 sont signalés dans le Programme national de surveillance des maladies entériques).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5250552" y="1254443"/>
            <a:ext cx="0" cy="304800"/>
          </a:xfrm>
          <a:prstGeom prst="straightConnector1">
            <a:avLst/>
          </a:prstGeom>
          <a:ln w="31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6273165" y="1547813"/>
            <a:ext cx="2476500" cy="134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Retard de déclaration au 90</a:t>
            </a:r>
            <a:r>
              <a:rPr kumimoji="0" lang="fr-CA" sz="11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</a:t>
            </a: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percentile </a:t>
            </a:r>
            <a:endParaRPr kumimoji="0" lang="fr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(20 jours)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" y="404664"/>
            <a:ext cx="422102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Module 4, exercice </a:t>
            </a:r>
            <a:r>
              <a:rPr lang="fr-CA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6</a:t>
            </a:r>
            <a:r>
              <a:rPr kumimoji="0" lang="fr-C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 : D</a:t>
            </a:r>
            <a:r>
              <a:rPr lang="fr-CA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é</a:t>
            </a:r>
            <a:r>
              <a:rPr kumimoji="0" lang="fr-C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claration de la fin de l’</a:t>
            </a:r>
            <a:r>
              <a:rPr lang="fr-CA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é</a:t>
            </a:r>
            <a:r>
              <a:rPr kumimoji="0" lang="fr-CA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anose="020B0604020202020204" pitchFamily="34" charset="0"/>
              </a:rPr>
              <a:t>closion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7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Gardhouse</dc:creator>
  <cp:lastModifiedBy>Christine Gardhouse</cp:lastModifiedBy>
  <cp:revision>2</cp:revision>
  <dcterms:created xsi:type="dcterms:W3CDTF">2015-01-03T18:11:13Z</dcterms:created>
  <dcterms:modified xsi:type="dcterms:W3CDTF">2015-01-03T18:21:14Z</dcterms:modified>
</cp:coreProperties>
</file>