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letter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FEE5"/>
    <a:srgbClr val="C9FFE1"/>
    <a:srgbClr val="CCCC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509" autoAdjust="0"/>
    <p:restoredTop sz="94660"/>
  </p:normalViewPr>
  <p:slideViewPr>
    <p:cSldViewPr>
      <p:cViewPr>
        <p:scale>
          <a:sx n="100" d="100"/>
          <a:sy n="100" d="100"/>
        </p:scale>
        <p:origin x="-930" y="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66AFD528-A9AB-4420-A2DA-E130C150B9CB}" type="datetimeFigureOut">
              <a:rPr lang="en-CA" smtClean="0"/>
              <a:t>2015-01-03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6D935161-DC06-4407-A458-CEB17EF0E7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30740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A59C-7876-4F55-AA3D-D7DC50793DE9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563B-F198-410A-94CB-1C5627F56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869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A59C-7876-4F55-AA3D-D7DC50793DE9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563B-F198-410A-94CB-1C5627F56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534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A59C-7876-4F55-AA3D-D7DC50793DE9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563B-F198-410A-94CB-1C5627F56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566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A59C-7876-4F55-AA3D-D7DC50793DE9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563B-F198-410A-94CB-1C5627F56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34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A59C-7876-4F55-AA3D-D7DC50793DE9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563B-F198-410A-94CB-1C5627F56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520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A59C-7876-4F55-AA3D-D7DC50793DE9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563B-F198-410A-94CB-1C5627F56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049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A59C-7876-4F55-AA3D-D7DC50793DE9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563B-F198-410A-94CB-1C5627F56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943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A59C-7876-4F55-AA3D-D7DC50793DE9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563B-F198-410A-94CB-1C5627F56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500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A59C-7876-4F55-AA3D-D7DC50793DE9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563B-F198-410A-94CB-1C5627F56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47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A59C-7876-4F55-AA3D-D7DC50793DE9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563B-F198-410A-94CB-1C5627F56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808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A59C-7876-4F55-AA3D-D7DC50793DE9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563B-F198-410A-94CB-1C5627F56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684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1A59C-7876-4F55-AA3D-D7DC50793DE9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7563B-F198-410A-94CB-1C5627F56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306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09505"/>
            <a:ext cx="9021018" cy="2072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Text Box 39"/>
          <p:cNvSpPr txBox="1">
            <a:spLocks noChangeArrowheads="1"/>
          </p:cNvSpPr>
          <p:nvPr/>
        </p:nvSpPr>
        <p:spPr bwMode="auto">
          <a:xfrm>
            <a:off x="5023401" y="1638300"/>
            <a:ext cx="1224999" cy="1343025"/>
          </a:xfrm>
          <a:prstGeom prst="rect">
            <a:avLst/>
          </a:prstGeom>
          <a:solidFill>
            <a:srgbClr val="D8D8D8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Maximum incubation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period (10 days)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" name="Text Box 40"/>
          <p:cNvSpPr txBox="1">
            <a:spLocks noChangeArrowheads="1"/>
          </p:cNvSpPr>
          <p:nvPr/>
        </p:nvSpPr>
        <p:spPr bwMode="auto">
          <a:xfrm>
            <a:off x="6248400" y="1638299"/>
            <a:ext cx="2466154" cy="1343025"/>
          </a:xfrm>
          <a:prstGeom prst="rect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A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90th percentile </a:t>
            </a:r>
            <a:r>
              <a:rPr kumimoji="0" lang="fr-CA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reporting</a:t>
            </a:r>
            <a:r>
              <a:rPr kumimoji="0" lang="fr-CA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fr-CA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delay</a:t>
            </a:r>
            <a:r>
              <a:rPr kumimoji="0" lang="fr-CA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A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(20 </a:t>
            </a:r>
            <a:r>
              <a:rPr kumimoji="0" lang="fr-CA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days</a:t>
            </a:r>
            <a:r>
              <a:rPr kumimoji="0" lang="fr-CA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)</a:t>
            </a:r>
            <a:endParaRPr kumimoji="0" lang="fr-C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0" y="600075"/>
            <a:ext cx="3456753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CA" sz="1000" b="1" dirty="0" smtClean="0"/>
              <a:t>CRITERION 1 - Identify </a:t>
            </a:r>
            <a:r>
              <a:rPr lang="en-CA" sz="1000" b="1" dirty="0"/>
              <a:t>the expected baseline </a:t>
            </a:r>
            <a:r>
              <a:rPr lang="en-CA" sz="1000" b="1" dirty="0" smtClean="0"/>
              <a:t>levels: </a:t>
            </a:r>
          </a:p>
          <a:p>
            <a:r>
              <a:rPr lang="en-CA" sz="1000" i="1" dirty="0" smtClean="0"/>
              <a:t>E</a:t>
            </a:r>
            <a:r>
              <a:rPr lang="en-CA" sz="1000" i="1" dirty="0"/>
              <a:t>. coli </a:t>
            </a:r>
            <a:r>
              <a:rPr lang="en-CA" sz="1000" dirty="0"/>
              <a:t>O157:H7 with this PFGE pattern combination had not been seen since July 2010 Canada. Therefore the expected baseline is approximately zero (less than 1 case/year). </a:t>
            </a:r>
            <a:endParaRPr lang="en-CA" sz="1000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667000" y="4518231"/>
            <a:ext cx="2829356" cy="8617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CA" sz="1000" b="1" dirty="0" smtClean="0"/>
              <a:t>CRITERION 2 – Identify the </a:t>
            </a:r>
            <a:r>
              <a:rPr lang="en-CA" sz="1000" b="1" dirty="0"/>
              <a:t>last time that individuals may have been exposed to the outbreak </a:t>
            </a:r>
            <a:r>
              <a:rPr lang="en-CA" sz="1000" b="1" dirty="0" smtClean="0"/>
              <a:t>source: </a:t>
            </a:r>
            <a:r>
              <a:rPr lang="en-CA" sz="1000" dirty="0" smtClean="0"/>
              <a:t>The </a:t>
            </a:r>
            <a:r>
              <a:rPr lang="en-CA" sz="1000" dirty="0"/>
              <a:t>date of the product recall </a:t>
            </a:r>
            <a:r>
              <a:rPr lang="en-CA" sz="1000" dirty="0" smtClean="0"/>
              <a:t>(</a:t>
            </a:r>
            <a:r>
              <a:rPr lang="en-CA" sz="1000" b="1" dirty="0" smtClean="0"/>
              <a:t>Aug 3</a:t>
            </a:r>
            <a:r>
              <a:rPr lang="en-CA" sz="1000" dirty="0" smtClean="0"/>
              <a:t>) is </a:t>
            </a:r>
            <a:r>
              <a:rPr lang="en-CA" sz="1000" dirty="0"/>
              <a:t>considered to be the last time individuals may have been exposed to the implicated </a:t>
            </a:r>
            <a:r>
              <a:rPr lang="en-CA" sz="1000" dirty="0" smtClean="0"/>
              <a:t>source.</a:t>
            </a:r>
            <a:endParaRPr lang="en-CA" sz="1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553200" y="4002524"/>
            <a:ext cx="2347048" cy="1323439"/>
          </a:xfrm>
          <a:prstGeom prst="rect">
            <a:avLst/>
          </a:prstGeom>
          <a:solidFill>
            <a:srgbClr val="E2FEE5"/>
          </a:solidFill>
          <a:ln w="31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CA" sz="1000" b="1" dirty="0" smtClean="0"/>
              <a:t>CRITERION 3 - Allow </a:t>
            </a:r>
            <a:r>
              <a:rPr lang="en-CA" sz="1000" b="1" dirty="0"/>
              <a:t>enough time to pass to allow </a:t>
            </a:r>
            <a:r>
              <a:rPr lang="en-CA" sz="1000" b="1" dirty="0" smtClean="0"/>
              <a:t>individuals </a:t>
            </a:r>
            <a:r>
              <a:rPr lang="en-CA" sz="1000" b="1" dirty="0"/>
              <a:t>to become ill and be reported to public health </a:t>
            </a:r>
            <a:r>
              <a:rPr lang="en-CA" sz="1000" b="1" dirty="0" smtClean="0"/>
              <a:t>authorities</a:t>
            </a:r>
            <a:r>
              <a:rPr lang="en-CA" sz="1000" b="1" dirty="0"/>
              <a:t>: </a:t>
            </a:r>
            <a:endParaRPr lang="en-CA" sz="1000" b="1" dirty="0" smtClean="0"/>
          </a:p>
          <a:p>
            <a:r>
              <a:rPr lang="en-CA" sz="1000" dirty="0" smtClean="0"/>
              <a:t>Max incubation </a:t>
            </a:r>
            <a:r>
              <a:rPr lang="en-CA" sz="1000" dirty="0"/>
              <a:t>period for </a:t>
            </a:r>
            <a:r>
              <a:rPr lang="en-CA" sz="1000" i="1" dirty="0"/>
              <a:t>E. coli </a:t>
            </a:r>
            <a:r>
              <a:rPr lang="en-CA" sz="1000" dirty="0"/>
              <a:t>O157 (10 </a:t>
            </a:r>
            <a:r>
              <a:rPr lang="en-CA" sz="1000" dirty="0" smtClean="0"/>
              <a:t>days) </a:t>
            </a:r>
            <a:r>
              <a:rPr lang="en-CA" sz="1000" dirty="0"/>
              <a:t>+ reporting </a:t>
            </a:r>
            <a:r>
              <a:rPr lang="en-CA" sz="1000" dirty="0" smtClean="0"/>
              <a:t>delay </a:t>
            </a:r>
            <a:r>
              <a:rPr lang="en-CA" sz="1000" dirty="0"/>
              <a:t>(90th </a:t>
            </a:r>
            <a:r>
              <a:rPr lang="en-CA" sz="1000" dirty="0" smtClean="0"/>
              <a:t>percentile) = 20 days </a:t>
            </a:r>
          </a:p>
          <a:p>
            <a:endParaRPr lang="en-CA" sz="1000" b="1" dirty="0" smtClean="0"/>
          </a:p>
          <a:p>
            <a:pPr algn="ctr"/>
            <a:r>
              <a:rPr lang="en-CA" sz="1000" b="1" dirty="0" smtClean="0"/>
              <a:t>Aug 3 + </a:t>
            </a:r>
            <a:r>
              <a:rPr lang="en-CA" sz="1000" b="1" dirty="0"/>
              <a:t>10 </a:t>
            </a:r>
            <a:r>
              <a:rPr lang="en-CA" sz="1000" b="1" dirty="0" smtClean="0"/>
              <a:t>days </a:t>
            </a:r>
            <a:r>
              <a:rPr lang="en-CA" sz="1000" b="1" dirty="0"/>
              <a:t>+ 20 </a:t>
            </a:r>
            <a:r>
              <a:rPr lang="en-CA" sz="1000" b="1" dirty="0" smtClean="0"/>
              <a:t>days </a:t>
            </a:r>
            <a:r>
              <a:rPr lang="en-CA" sz="1000" b="1" dirty="0"/>
              <a:t>= </a:t>
            </a:r>
            <a:r>
              <a:rPr lang="en-CA" sz="1000" b="1" dirty="0" smtClean="0"/>
              <a:t>Sep 2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flipV="1">
            <a:off x="8771704" y="3527037"/>
            <a:ext cx="0" cy="475487"/>
          </a:xfrm>
          <a:prstGeom prst="straightConnector1">
            <a:avLst/>
          </a:prstGeom>
          <a:ln w="31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667000" y="4003119"/>
            <a:ext cx="975549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CA" sz="1000" i="1" dirty="0" smtClean="0">
                <a:solidFill>
                  <a:schemeClr val="accent2"/>
                </a:solidFill>
              </a:rPr>
              <a:t>Jul 19: Last case reported</a:t>
            </a:r>
          </a:p>
        </p:txBody>
      </p:sp>
      <p:cxnSp>
        <p:nvCxnSpPr>
          <p:cNvPr id="30" name="Straight Arrow Connector 29"/>
          <p:cNvCxnSpPr>
            <a:stCxn id="29" idx="0"/>
          </p:cNvCxnSpPr>
          <p:nvPr/>
        </p:nvCxnSpPr>
        <p:spPr>
          <a:xfrm flipV="1">
            <a:off x="3154775" y="3581603"/>
            <a:ext cx="0" cy="421516"/>
          </a:xfrm>
          <a:prstGeom prst="straightConnector1">
            <a:avLst/>
          </a:prstGeom>
          <a:ln w="0" cap="sq">
            <a:solidFill>
              <a:schemeClr val="accent2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514850" y="4003119"/>
            <a:ext cx="981506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CA" sz="1000" i="1" dirty="0" smtClean="0">
                <a:solidFill>
                  <a:schemeClr val="accent2"/>
                </a:solidFill>
              </a:rPr>
              <a:t>Aug 3: Product recall.</a:t>
            </a:r>
          </a:p>
        </p:txBody>
      </p:sp>
      <p:cxnSp>
        <p:nvCxnSpPr>
          <p:cNvPr id="34" name="Straight Arrow Connector 33"/>
          <p:cNvCxnSpPr>
            <a:stCxn id="33" idx="0"/>
          </p:cNvCxnSpPr>
          <p:nvPr/>
        </p:nvCxnSpPr>
        <p:spPr>
          <a:xfrm flipV="1">
            <a:off x="5005603" y="3581603"/>
            <a:ext cx="3454" cy="421516"/>
          </a:xfrm>
          <a:prstGeom prst="straightConnector1">
            <a:avLst/>
          </a:prstGeom>
          <a:solidFill>
            <a:schemeClr val="accent2">
              <a:lumMod val="20000"/>
              <a:lumOff val="80000"/>
            </a:schemeClr>
          </a:solidFill>
          <a:ln w="0" cap="sq">
            <a:solidFill>
              <a:schemeClr val="accent2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104551" y="6350913"/>
            <a:ext cx="888454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50" i="1" dirty="0" smtClean="0"/>
              <a:t>* The date the outbreak could be declared over was calculated on day 17 of the outbreak (Wednesday, </a:t>
            </a:r>
            <a:r>
              <a:rPr lang="en-CA" sz="1050" i="1" dirty="0"/>
              <a:t>August 6, </a:t>
            </a:r>
            <a:r>
              <a:rPr lang="en-CA" sz="1050" i="1" dirty="0" smtClean="0"/>
              <a:t>2014). Note </a:t>
            </a:r>
            <a:r>
              <a:rPr lang="en-CA" sz="1050" i="1" dirty="0"/>
              <a:t>that this date is not </a:t>
            </a:r>
            <a:r>
              <a:rPr lang="en-CA" sz="1050" i="1" dirty="0" smtClean="0"/>
              <a:t>static </a:t>
            </a:r>
            <a:r>
              <a:rPr lang="en-CA" sz="1050" i="1" dirty="0"/>
              <a:t>and needs to be updated if new relevant information comes in (e.g</a:t>
            </a:r>
            <a:r>
              <a:rPr lang="en-CA" sz="1050" i="1" dirty="0" smtClean="0"/>
              <a:t>., </a:t>
            </a:r>
            <a:r>
              <a:rPr lang="en-CA" sz="1050" i="1" dirty="0"/>
              <a:t>cases of E. coli O157 are reported in </a:t>
            </a:r>
            <a:r>
              <a:rPr lang="en-CA" sz="1050" i="1" dirty="0" smtClean="0"/>
              <a:t>NESP).</a:t>
            </a:r>
            <a:endParaRPr lang="en-CA" sz="1050" b="1" i="1" dirty="0"/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5412554" y="1314450"/>
            <a:ext cx="0" cy="304800"/>
          </a:xfrm>
          <a:prstGeom prst="straightConnector1">
            <a:avLst/>
          </a:prstGeom>
          <a:ln w="3175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0" name="Rectangle 1039"/>
          <p:cNvSpPr/>
          <p:nvPr/>
        </p:nvSpPr>
        <p:spPr>
          <a:xfrm>
            <a:off x="149030" y="152400"/>
            <a:ext cx="51307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b="1" dirty="0" smtClean="0"/>
              <a:t>Module 4 | Exercise </a:t>
            </a:r>
            <a:r>
              <a:rPr lang="en-CA" b="1" dirty="0"/>
              <a:t>6</a:t>
            </a:r>
            <a:r>
              <a:rPr lang="en-CA" b="1" dirty="0" smtClean="0"/>
              <a:t>: </a:t>
            </a:r>
            <a:r>
              <a:rPr lang="en-CA" b="1" dirty="0"/>
              <a:t>Declaring the outbreak </a:t>
            </a:r>
            <a:r>
              <a:rPr lang="en-CA" b="1" dirty="0" smtClean="0"/>
              <a:t>over 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3753564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1">
            <a:lumMod val="40000"/>
            <a:lumOff val="60000"/>
          </a:schemeClr>
        </a:solidFill>
        <a:ln>
          <a:solidFill>
            <a:schemeClr val="tx2"/>
          </a:solidFill>
        </a:ln>
      </a:spPr>
      <a:bodyPr wrap="square" rtlCol="0">
        <a:spAutoFit/>
      </a:bodyPr>
      <a:lstStyle>
        <a:defPPr>
          <a:defRPr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1153</TotalTime>
  <Words>234</Words>
  <Application>Microsoft Office PowerPoint</Application>
  <PresentationFormat>Letter Paper (8.5x11 in)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Centers for Disease Control and Prevention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CDC User</dc:creator>
  <cp:lastModifiedBy>Christine Gardhouse</cp:lastModifiedBy>
  <cp:revision>91</cp:revision>
  <cp:lastPrinted>2014-06-18T12:16:48Z</cp:lastPrinted>
  <dcterms:created xsi:type="dcterms:W3CDTF">2014-04-03T16:24:21Z</dcterms:created>
  <dcterms:modified xsi:type="dcterms:W3CDTF">2015-01-04T04:04:48Z</dcterms:modified>
</cp:coreProperties>
</file>